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Gelasio"/>
      <p:regular r:id="rId17"/>
    </p:embeddedFont>
    <p:embeddedFont>
      <p:font typeface="Gelasio"/>
      <p:regular r:id="rId18"/>
    </p:embeddedFont>
    <p:embeddedFont>
      <p:font typeface="Gelasio"/>
      <p:regular r:id="rId19"/>
    </p:embeddedFont>
    <p:embeddedFont>
      <p:font typeface="Gelasio"/>
      <p:regular r:id="rId20"/>
    </p:embeddedFont>
    <p:embeddedFont>
      <p:font typeface="Gelasio"/>
      <p:regular r:id="rId21"/>
    </p:embeddedFont>
    <p:embeddedFont>
      <p:font typeface="Gelasio"/>
      <p:regular r:id="rId22"/>
    </p:embeddedFont>
    <p:embeddedFont>
      <p:font typeface="Gelasio"/>
      <p:regular r:id="rId23"/>
    </p:embeddedFont>
    <p:embeddedFont>
      <p:font typeface="Gelasi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18" y="2509718"/>
            <a:ext cx="4815245" cy="321016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425922" y="2734032"/>
            <a:ext cx="7264956" cy="1157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9100"/>
              </a:lnSpc>
              <a:buNone/>
            </a:pPr>
            <a:r>
              <a:rPr lang="en-US" sz="72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Absolute Yogi</a:t>
            </a:r>
            <a:endParaRPr lang="en-US" sz="7250" dirty="0"/>
          </a:p>
        </p:txBody>
      </p:sp>
      <p:sp>
        <p:nvSpPr>
          <p:cNvPr id="5" name="Text 1"/>
          <p:cNvSpPr/>
          <p:nvPr/>
        </p:nvSpPr>
        <p:spPr>
          <a:xfrm>
            <a:off x="6425922" y="4294346"/>
            <a:ext cx="7264956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Transforming how the world practices yoga.</a:t>
            </a:r>
            <a:endParaRPr lang="en-US" sz="2100" dirty="0"/>
          </a:p>
        </p:txBody>
      </p:sp>
      <p:sp>
        <p:nvSpPr>
          <p:cNvPr id="6" name="Shape 2"/>
          <p:cNvSpPr/>
          <p:nvPr/>
        </p:nvSpPr>
        <p:spPr>
          <a:xfrm>
            <a:off x="6425922" y="5045869"/>
            <a:ext cx="429458" cy="429458"/>
          </a:xfrm>
          <a:prstGeom prst="roundRect">
            <a:avLst>
              <a:gd name="adj" fmla="val 2128982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542" y="5053489"/>
            <a:ext cx="414218" cy="41421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989564" y="5025866"/>
            <a:ext cx="3074313" cy="469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6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by Rushi Kongara</a:t>
            </a:r>
            <a:endParaRPr lang="en-US" sz="2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9518" y="2507694"/>
            <a:ext cx="4815245" cy="321421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39522" y="2849642"/>
            <a:ext cx="6711077" cy="838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600"/>
              </a:lnSpc>
              <a:buNone/>
            </a:pPr>
            <a:r>
              <a:rPr lang="en-US" sz="52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Closing Statement</a:t>
            </a:r>
            <a:endParaRPr lang="en-US" sz="5250" dirty="0"/>
          </a:p>
        </p:txBody>
      </p:sp>
      <p:sp>
        <p:nvSpPr>
          <p:cNvPr id="5" name="Text 1"/>
          <p:cNvSpPr/>
          <p:nvPr/>
        </p:nvSpPr>
        <p:spPr>
          <a:xfrm>
            <a:off x="939522" y="4091226"/>
            <a:ext cx="7264956" cy="1288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Absolute Yogi isn’t just about yoga; it’s about creating a new era of personalized, interactive wellness that meets the needs of today’s digital world.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9518" y="2509718"/>
            <a:ext cx="4815245" cy="321016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39522" y="828318"/>
            <a:ext cx="6711077" cy="838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600"/>
              </a:lnSpc>
              <a:buNone/>
            </a:pPr>
            <a:r>
              <a:rPr lang="en-US" sz="52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Problem</a:t>
            </a:r>
            <a:endParaRPr lang="en-US" sz="5250" dirty="0"/>
          </a:p>
        </p:txBody>
      </p:sp>
      <p:sp>
        <p:nvSpPr>
          <p:cNvPr id="5" name="Shape 1"/>
          <p:cNvSpPr/>
          <p:nvPr/>
        </p:nvSpPr>
        <p:spPr>
          <a:xfrm>
            <a:off x="939522" y="2371844"/>
            <a:ext cx="604004" cy="604004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6" name="Text 2"/>
          <p:cNvSpPr/>
          <p:nvPr/>
        </p:nvSpPr>
        <p:spPr>
          <a:xfrm>
            <a:off x="1155025" y="2472452"/>
            <a:ext cx="172998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3150" dirty="0"/>
          </a:p>
        </p:txBody>
      </p:sp>
      <p:sp>
        <p:nvSpPr>
          <p:cNvPr id="7" name="Text 3"/>
          <p:cNvSpPr/>
          <p:nvPr/>
        </p:nvSpPr>
        <p:spPr>
          <a:xfrm>
            <a:off x="1811893" y="2371844"/>
            <a:ext cx="3355538" cy="419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Unmet Need</a:t>
            </a:r>
            <a:endParaRPr lang="en-US" sz="2600" dirty="0"/>
          </a:p>
        </p:txBody>
      </p:sp>
      <p:sp>
        <p:nvSpPr>
          <p:cNvPr id="8" name="Text 4"/>
          <p:cNvSpPr/>
          <p:nvPr/>
        </p:nvSpPr>
        <p:spPr>
          <a:xfrm>
            <a:off x="1811893" y="2952155"/>
            <a:ext cx="6392585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Over 300 million people practice yoga.</a:t>
            </a:r>
            <a:endParaRPr lang="en-US" sz="2100" dirty="0"/>
          </a:p>
        </p:txBody>
      </p:sp>
      <p:sp>
        <p:nvSpPr>
          <p:cNvPr id="9" name="Shape 5"/>
          <p:cNvSpPr/>
          <p:nvPr/>
        </p:nvSpPr>
        <p:spPr>
          <a:xfrm>
            <a:off x="939522" y="3952042"/>
            <a:ext cx="604004" cy="604004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10" name="Text 6"/>
          <p:cNvSpPr/>
          <p:nvPr/>
        </p:nvSpPr>
        <p:spPr>
          <a:xfrm>
            <a:off x="1129070" y="4052649"/>
            <a:ext cx="224909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3150" dirty="0"/>
          </a:p>
        </p:txBody>
      </p:sp>
      <p:sp>
        <p:nvSpPr>
          <p:cNvPr id="11" name="Text 7"/>
          <p:cNvSpPr/>
          <p:nvPr/>
        </p:nvSpPr>
        <p:spPr>
          <a:xfrm>
            <a:off x="1811893" y="3952042"/>
            <a:ext cx="3355538" cy="419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Current Limitations</a:t>
            </a:r>
            <a:endParaRPr lang="en-US" sz="2600" dirty="0"/>
          </a:p>
        </p:txBody>
      </p:sp>
      <p:sp>
        <p:nvSpPr>
          <p:cNvPr id="12" name="Text 8"/>
          <p:cNvSpPr/>
          <p:nvPr/>
        </p:nvSpPr>
        <p:spPr>
          <a:xfrm>
            <a:off x="1811893" y="4532352"/>
            <a:ext cx="6392585" cy="859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Traditional studios are expensive and time-consuming.</a:t>
            </a:r>
            <a:endParaRPr lang="en-US" sz="2100" dirty="0"/>
          </a:p>
        </p:txBody>
      </p:sp>
      <p:sp>
        <p:nvSpPr>
          <p:cNvPr id="13" name="Shape 9"/>
          <p:cNvSpPr/>
          <p:nvPr/>
        </p:nvSpPr>
        <p:spPr>
          <a:xfrm>
            <a:off x="939522" y="5961817"/>
            <a:ext cx="604004" cy="604004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14" name="Text 10"/>
          <p:cNvSpPr/>
          <p:nvPr/>
        </p:nvSpPr>
        <p:spPr>
          <a:xfrm>
            <a:off x="1130379" y="6062424"/>
            <a:ext cx="222171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3150" dirty="0"/>
          </a:p>
        </p:txBody>
      </p:sp>
      <p:sp>
        <p:nvSpPr>
          <p:cNvPr id="15" name="Text 11"/>
          <p:cNvSpPr/>
          <p:nvPr/>
        </p:nvSpPr>
        <p:spPr>
          <a:xfrm>
            <a:off x="1811893" y="5961817"/>
            <a:ext cx="3355538" cy="419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Market Gaps</a:t>
            </a:r>
            <a:endParaRPr lang="en-US" sz="2600" dirty="0"/>
          </a:p>
        </p:txBody>
      </p:sp>
      <p:sp>
        <p:nvSpPr>
          <p:cNvPr id="16" name="Text 12"/>
          <p:cNvSpPr/>
          <p:nvPr/>
        </p:nvSpPr>
        <p:spPr>
          <a:xfrm>
            <a:off x="1811893" y="6542127"/>
            <a:ext cx="6392585" cy="859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 existing product combines personalized guidance with at-home practice.</a:t>
            </a:r>
            <a:endParaRPr lang="en-US" sz="2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8321" y="2307550"/>
            <a:ext cx="4917638" cy="361449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6171" y="626269"/>
            <a:ext cx="5687497" cy="710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Solution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6171" y="1678424"/>
            <a:ext cx="7551658" cy="1310640"/>
          </a:xfrm>
          <a:prstGeom prst="roundRect">
            <a:avLst>
              <a:gd name="adj" fmla="val 2604"/>
            </a:avLst>
          </a:prstGeom>
          <a:solidFill>
            <a:srgbClr val="373433"/>
          </a:solidFill>
          <a:ln/>
        </p:spPr>
      </p:sp>
      <p:sp>
        <p:nvSpPr>
          <p:cNvPr id="6" name="Text 2"/>
          <p:cNvSpPr/>
          <p:nvPr/>
        </p:nvSpPr>
        <p:spPr>
          <a:xfrm>
            <a:off x="1023580" y="1905833"/>
            <a:ext cx="2843689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Absolute Yogi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3580" y="2397681"/>
            <a:ext cx="7096839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AI-powered holographic yoga coach.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96171" y="3216473"/>
            <a:ext cx="7551658" cy="1310640"/>
          </a:xfrm>
          <a:prstGeom prst="roundRect">
            <a:avLst>
              <a:gd name="adj" fmla="val 2604"/>
            </a:avLst>
          </a:prstGeom>
          <a:solidFill>
            <a:srgbClr val="373433"/>
          </a:solidFill>
          <a:ln/>
        </p:spPr>
      </p:sp>
      <p:sp>
        <p:nvSpPr>
          <p:cNvPr id="9" name="Text 5"/>
          <p:cNvSpPr/>
          <p:nvPr/>
        </p:nvSpPr>
        <p:spPr>
          <a:xfrm>
            <a:off x="1023580" y="3443883"/>
            <a:ext cx="2843689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Features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23580" y="3935730"/>
            <a:ext cx="7096839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feedback on posture, balance, and breathing.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6171" y="4754523"/>
            <a:ext cx="7551658" cy="1310640"/>
          </a:xfrm>
          <a:prstGeom prst="roundRect">
            <a:avLst>
              <a:gd name="adj" fmla="val 2604"/>
            </a:avLst>
          </a:prstGeom>
          <a:solidFill>
            <a:srgbClr val="373433"/>
          </a:solidFill>
          <a:ln/>
        </p:spPr>
      </p:sp>
      <p:sp>
        <p:nvSpPr>
          <p:cNvPr id="12" name="Text 8"/>
          <p:cNvSpPr/>
          <p:nvPr/>
        </p:nvSpPr>
        <p:spPr>
          <a:xfrm>
            <a:off x="1023580" y="4981932"/>
            <a:ext cx="2843689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Technology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023580" y="5473779"/>
            <a:ext cx="7096839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Combines computer vision, AR, and AI.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796171" y="6292572"/>
            <a:ext cx="7551658" cy="1310640"/>
          </a:xfrm>
          <a:prstGeom prst="roundRect">
            <a:avLst>
              <a:gd name="adj" fmla="val 2604"/>
            </a:avLst>
          </a:prstGeom>
          <a:solidFill>
            <a:srgbClr val="373433"/>
          </a:solidFill>
          <a:ln/>
        </p:spPr>
      </p:sp>
      <p:sp>
        <p:nvSpPr>
          <p:cNvPr id="15" name="Text 11"/>
          <p:cNvSpPr/>
          <p:nvPr/>
        </p:nvSpPr>
        <p:spPr>
          <a:xfrm>
            <a:off x="1023580" y="6519982"/>
            <a:ext cx="2843689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Convenience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1023580" y="7011829"/>
            <a:ext cx="7096839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Accessible 24/7, adapting to any space.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39522" y="2465546"/>
            <a:ext cx="6711077" cy="838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600"/>
              </a:lnSpc>
              <a:buNone/>
            </a:pPr>
            <a:r>
              <a:rPr lang="en-US" sz="52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Benefits</a:t>
            </a:r>
            <a:endParaRPr lang="en-US" sz="5250" dirty="0"/>
          </a:p>
        </p:txBody>
      </p:sp>
      <p:sp>
        <p:nvSpPr>
          <p:cNvPr id="3" name="Text 1"/>
          <p:cNvSpPr/>
          <p:nvPr/>
        </p:nvSpPr>
        <p:spPr>
          <a:xfrm>
            <a:off x="939522" y="3975497"/>
            <a:ext cx="3384352" cy="419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Personalized Guidance</a:t>
            </a:r>
            <a:endParaRPr lang="en-US" sz="2600" dirty="0"/>
          </a:p>
        </p:txBody>
      </p:sp>
      <p:sp>
        <p:nvSpPr>
          <p:cNvPr id="4" name="Text 2"/>
          <p:cNvSpPr/>
          <p:nvPr/>
        </p:nvSpPr>
        <p:spPr>
          <a:xfrm>
            <a:off x="939522" y="4663202"/>
            <a:ext cx="3813334" cy="859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feedback replicates the quality of a live instructor.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5415320" y="3975497"/>
            <a:ext cx="3355538" cy="419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Immersive Experience</a:t>
            </a:r>
            <a:endParaRPr lang="en-US" sz="2600" dirty="0"/>
          </a:p>
        </p:txBody>
      </p:sp>
      <p:sp>
        <p:nvSpPr>
          <p:cNvPr id="6" name="Text 4"/>
          <p:cNvSpPr/>
          <p:nvPr/>
        </p:nvSpPr>
        <p:spPr>
          <a:xfrm>
            <a:off x="5415320" y="4663202"/>
            <a:ext cx="3813334" cy="859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AR projection creates a studio-like atmosphere.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9891117" y="3975497"/>
            <a:ext cx="3355538" cy="419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Holistic Approach</a:t>
            </a:r>
            <a:endParaRPr lang="en-US" sz="2600" dirty="0"/>
          </a:p>
        </p:txBody>
      </p:sp>
      <p:sp>
        <p:nvSpPr>
          <p:cNvPr id="8" name="Text 6"/>
          <p:cNvSpPr/>
          <p:nvPr/>
        </p:nvSpPr>
        <p:spPr>
          <a:xfrm>
            <a:off x="9891117" y="4663202"/>
            <a:ext cx="3813334" cy="859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Integrates mindfulness and breathwork.</a:t>
            </a:r>
            <a:endParaRPr lang="en-US" sz="2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553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5818" y="2461022"/>
            <a:ext cx="4962763" cy="330850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33068" y="576024"/>
            <a:ext cx="7677864" cy="13092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Assumptions &amp; Validation Roadmap</a:t>
            </a:r>
            <a:endParaRPr lang="en-US" sz="4100" dirty="0"/>
          </a:p>
        </p:txBody>
      </p:sp>
      <p:sp>
        <p:nvSpPr>
          <p:cNvPr id="5" name="Shape 1"/>
          <p:cNvSpPr/>
          <p:nvPr/>
        </p:nvSpPr>
        <p:spPr>
          <a:xfrm>
            <a:off x="1035844" y="2199442"/>
            <a:ext cx="22860" cy="5455087"/>
          </a:xfrm>
          <a:prstGeom prst="roundRect">
            <a:avLst>
              <a:gd name="adj" fmla="val 137454"/>
            </a:avLst>
          </a:prstGeom>
          <a:solidFill>
            <a:srgbClr val="504D4C"/>
          </a:solidFill>
          <a:ln/>
        </p:spPr>
      </p:sp>
      <p:sp>
        <p:nvSpPr>
          <p:cNvPr id="6" name="Shape 2"/>
          <p:cNvSpPr/>
          <p:nvPr/>
        </p:nvSpPr>
        <p:spPr>
          <a:xfrm>
            <a:off x="1260038" y="2659261"/>
            <a:ext cx="733068" cy="22860"/>
          </a:xfrm>
          <a:prstGeom prst="roundRect">
            <a:avLst>
              <a:gd name="adj" fmla="val 137454"/>
            </a:avLst>
          </a:prstGeom>
          <a:solidFill>
            <a:srgbClr val="504D4C"/>
          </a:solidFill>
          <a:ln/>
        </p:spPr>
      </p:sp>
      <p:sp>
        <p:nvSpPr>
          <p:cNvPr id="7" name="Shape 3"/>
          <p:cNvSpPr/>
          <p:nvPr/>
        </p:nvSpPr>
        <p:spPr>
          <a:xfrm>
            <a:off x="811649" y="2435066"/>
            <a:ext cx="471249" cy="471249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8" name="Text 4"/>
          <p:cNvSpPr/>
          <p:nvPr/>
        </p:nvSpPr>
        <p:spPr>
          <a:xfrm>
            <a:off x="979765" y="2513528"/>
            <a:ext cx="135017" cy="3142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450" dirty="0"/>
          </a:p>
        </p:txBody>
      </p:sp>
      <p:sp>
        <p:nvSpPr>
          <p:cNvPr id="9" name="Text 5"/>
          <p:cNvSpPr/>
          <p:nvPr/>
        </p:nvSpPr>
        <p:spPr>
          <a:xfrm>
            <a:off x="2199323" y="2408873"/>
            <a:ext cx="2618423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Assumptions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2199323" y="2861667"/>
            <a:ext cx="621161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Users prefer interactive, immersive experiences.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1260038" y="4075390"/>
            <a:ext cx="733068" cy="22860"/>
          </a:xfrm>
          <a:prstGeom prst="roundRect">
            <a:avLst>
              <a:gd name="adj" fmla="val 137454"/>
            </a:avLst>
          </a:prstGeom>
          <a:solidFill>
            <a:srgbClr val="504D4C"/>
          </a:solidFill>
          <a:ln/>
        </p:spPr>
      </p:sp>
      <p:sp>
        <p:nvSpPr>
          <p:cNvPr id="12" name="Shape 8"/>
          <p:cNvSpPr/>
          <p:nvPr/>
        </p:nvSpPr>
        <p:spPr>
          <a:xfrm>
            <a:off x="811649" y="3851196"/>
            <a:ext cx="471249" cy="471249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13" name="Text 9"/>
          <p:cNvSpPr/>
          <p:nvPr/>
        </p:nvSpPr>
        <p:spPr>
          <a:xfrm>
            <a:off x="959525" y="3929658"/>
            <a:ext cx="175498" cy="3142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450" dirty="0"/>
          </a:p>
        </p:txBody>
      </p:sp>
      <p:sp>
        <p:nvSpPr>
          <p:cNvPr id="14" name="Text 10"/>
          <p:cNvSpPr/>
          <p:nvPr/>
        </p:nvSpPr>
        <p:spPr>
          <a:xfrm>
            <a:off x="2199323" y="3825002"/>
            <a:ext cx="2618423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Validation Roadmap</a:t>
            </a:r>
            <a:endParaRPr lang="en-US" sz="2050" dirty="0"/>
          </a:p>
        </p:txBody>
      </p:sp>
      <p:sp>
        <p:nvSpPr>
          <p:cNvPr id="15" name="Text 11"/>
          <p:cNvSpPr/>
          <p:nvPr/>
        </p:nvSpPr>
        <p:spPr>
          <a:xfrm>
            <a:off x="2199323" y="4277797"/>
            <a:ext cx="621161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Phase 1: Early prototype testing with target demographics.</a:t>
            </a: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1260038" y="5491520"/>
            <a:ext cx="733068" cy="22860"/>
          </a:xfrm>
          <a:prstGeom prst="roundRect">
            <a:avLst>
              <a:gd name="adj" fmla="val 137454"/>
            </a:avLst>
          </a:prstGeom>
          <a:solidFill>
            <a:srgbClr val="504D4C"/>
          </a:solidFill>
          <a:ln/>
        </p:spPr>
      </p:sp>
      <p:sp>
        <p:nvSpPr>
          <p:cNvPr id="17" name="Shape 13"/>
          <p:cNvSpPr/>
          <p:nvPr/>
        </p:nvSpPr>
        <p:spPr>
          <a:xfrm>
            <a:off x="811649" y="5267325"/>
            <a:ext cx="471249" cy="471249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18" name="Text 14"/>
          <p:cNvSpPr/>
          <p:nvPr/>
        </p:nvSpPr>
        <p:spPr>
          <a:xfrm>
            <a:off x="960596" y="5345787"/>
            <a:ext cx="173355" cy="3142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450" dirty="0"/>
          </a:p>
        </p:txBody>
      </p:sp>
      <p:sp>
        <p:nvSpPr>
          <p:cNvPr id="19" name="Text 15"/>
          <p:cNvSpPr/>
          <p:nvPr/>
        </p:nvSpPr>
        <p:spPr>
          <a:xfrm>
            <a:off x="2199323" y="5241131"/>
            <a:ext cx="2618423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Phase 2</a:t>
            </a:r>
            <a:endParaRPr lang="en-US" sz="2050" dirty="0"/>
          </a:p>
        </p:txBody>
      </p:sp>
      <p:sp>
        <p:nvSpPr>
          <p:cNvPr id="20" name="Text 16"/>
          <p:cNvSpPr/>
          <p:nvPr/>
        </p:nvSpPr>
        <p:spPr>
          <a:xfrm>
            <a:off x="2199323" y="5693926"/>
            <a:ext cx="621161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Beta launch with a subscription model.</a:t>
            </a:r>
            <a:endParaRPr lang="en-US" sz="1600" dirty="0"/>
          </a:p>
        </p:txBody>
      </p:sp>
      <p:sp>
        <p:nvSpPr>
          <p:cNvPr id="21" name="Shape 17"/>
          <p:cNvSpPr/>
          <p:nvPr/>
        </p:nvSpPr>
        <p:spPr>
          <a:xfrm>
            <a:off x="1260038" y="6907649"/>
            <a:ext cx="733068" cy="22860"/>
          </a:xfrm>
          <a:prstGeom prst="roundRect">
            <a:avLst>
              <a:gd name="adj" fmla="val 137454"/>
            </a:avLst>
          </a:prstGeom>
          <a:solidFill>
            <a:srgbClr val="504D4C"/>
          </a:solidFill>
          <a:ln/>
        </p:spPr>
      </p:sp>
      <p:sp>
        <p:nvSpPr>
          <p:cNvPr id="22" name="Shape 18"/>
          <p:cNvSpPr/>
          <p:nvPr/>
        </p:nvSpPr>
        <p:spPr>
          <a:xfrm>
            <a:off x="811649" y="6683454"/>
            <a:ext cx="471249" cy="471249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23" name="Text 19"/>
          <p:cNvSpPr/>
          <p:nvPr/>
        </p:nvSpPr>
        <p:spPr>
          <a:xfrm>
            <a:off x="958453" y="6761917"/>
            <a:ext cx="177522" cy="3142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450" dirty="0"/>
          </a:p>
        </p:txBody>
      </p:sp>
      <p:sp>
        <p:nvSpPr>
          <p:cNvPr id="24" name="Text 20"/>
          <p:cNvSpPr/>
          <p:nvPr/>
        </p:nvSpPr>
        <p:spPr>
          <a:xfrm>
            <a:off x="2199323" y="6657261"/>
            <a:ext cx="2618423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Phase 3</a:t>
            </a:r>
            <a:endParaRPr lang="en-US" sz="2050" dirty="0"/>
          </a:p>
        </p:txBody>
      </p:sp>
      <p:sp>
        <p:nvSpPr>
          <p:cNvPr id="25" name="Text 21"/>
          <p:cNvSpPr/>
          <p:nvPr/>
        </p:nvSpPr>
        <p:spPr>
          <a:xfrm>
            <a:off x="2199323" y="7110055"/>
            <a:ext cx="621161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Scaling through strategic partnerships.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152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408" y="271463"/>
            <a:ext cx="2389465" cy="217229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60214" y="3312914"/>
            <a:ext cx="5621536" cy="678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What Makes Us Special</a:t>
            </a:r>
            <a:endParaRPr lang="en-US" sz="42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214" y="4317444"/>
            <a:ext cx="543044" cy="54304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60214" y="5077658"/>
            <a:ext cx="3033117" cy="678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Unique Selling Proposition</a:t>
            </a:r>
            <a:endParaRPr lang="en-US" sz="2100" dirty="0"/>
          </a:p>
        </p:txBody>
      </p:sp>
      <p:sp>
        <p:nvSpPr>
          <p:cNvPr id="7" name="Text 2"/>
          <p:cNvSpPr/>
          <p:nvPr/>
        </p:nvSpPr>
        <p:spPr>
          <a:xfrm>
            <a:off x="760214" y="5886807"/>
            <a:ext cx="3033117" cy="1389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Absolute Yogi is the only product that merges AI, AR, and personalized real-time feedback.</a:t>
            </a:r>
            <a:endParaRPr lang="en-US" sz="17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086" y="4317444"/>
            <a:ext cx="543044" cy="54304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4119086" y="5077658"/>
            <a:ext cx="2715220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Technological Edge</a:t>
            </a:r>
            <a:endParaRPr lang="en-US" sz="2100" dirty="0"/>
          </a:p>
        </p:txBody>
      </p:sp>
      <p:sp>
        <p:nvSpPr>
          <p:cNvPr id="10" name="Text 4"/>
          <p:cNvSpPr/>
          <p:nvPr/>
        </p:nvSpPr>
        <p:spPr>
          <a:xfrm>
            <a:off x="4119086" y="5547360"/>
            <a:ext cx="3033236" cy="2084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proprietary AI algorithms for posture correction and session customization provide a depth of personalization unmatched by existing fitness apps or AR solutions.</a:t>
            </a:r>
            <a:endParaRPr lang="en-US" sz="17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8078" y="4317444"/>
            <a:ext cx="543044" cy="54304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478078" y="5077658"/>
            <a:ext cx="3033117" cy="678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Customer-Centric Design</a:t>
            </a:r>
            <a:endParaRPr lang="en-US" sz="2100" dirty="0"/>
          </a:p>
        </p:txBody>
      </p:sp>
      <p:sp>
        <p:nvSpPr>
          <p:cNvPr id="13" name="Text 6"/>
          <p:cNvSpPr/>
          <p:nvPr/>
        </p:nvSpPr>
        <p:spPr>
          <a:xfrm>
            <a:off x="7478078" y="5886807"/>
            <a:ext cx="3033117" cy="1389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Designed with the modern user in mind, offering flexibility, convenience, and a holistic approach to wellness.</a:t>
            </a:r>
            <a:endParaRPr lang="en-US" sz="1700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6950" y="4317444"/>
            <a:ext cx="543044" cy="54304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0836950" y="5077658"/>
            <a:ext cx="2715220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Partnership Potential</a:t>
            </a:r>
            <a:endParaRPr lang="en-US" sz="2100" dirty="0"/>
          </a:p>
        </p:txBody>
      </p:sp>
      <p:sp>
        <p:nvSpPr>
          <p:cNvPr id="16" name="Text 8"/>
          <p:cNvSpPr/>
          <p:nvPr/>
        </p:nvSpPr>
        <p:spPr>
          <a:xfrm>
            <a:off x="10836950" y="5547360"/>
            <a:ext cx="3033236" cy="1389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Opportunities for co-branding with wellness companies, fitness influencers, and digital health platforms.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68" y="2185749"/>
            <a:ext cx="5015865" cy="385810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44816" y="1203722"/>
            <a:ext cx="4703564" cy="587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Business Model</a:t>
            </a:r>
            <a:endParaRPr lang="en-US" sz="3700" dirty="0"/>
          </a:p>
        </p:txBody>
      </p:sp>
      <p:sp>
        <p:nvSpPr>
          <p:cNvPr id="5" name="Shape 1"/>
          <p:cNvSpPr/>
          <p:nvPr/>
        </p:nvSpPr>
        <p:spPr>
          <a:xfrm>
            <a:off x="6144816" y="2073831"/>
            <a:ext cx="7827169" cy="4952048"/>
          </a:xfrm>
          <a:prstGeom prst="roundRect">
            <a:avLst>
              <a:gd name="adj" fmla="val 57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6152436" y="2081451"/>
            <a:ext cx="7811929" cy="8429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6340554" y="2201942"/>
            <a:ext cx="157293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Revenue Streams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8297347" y="2201942"/>
            <a:ext cx="1569125" cy="601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Subscription Model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10250329" y="2201942"/>
            <a:ext cx="1569125" cy="601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One-Time Purchases</a:t>
            </a:r>
            <a:endParaRPr lang="en-US" sz="1450" dirty="0"/>
          </a:p>
        </p:txBody>
      </p:sp>
      <p:sp>
        <p:nvSpPr>
          <p:cNvPr id="10" name="Text 6"/>
          <p:cNvSpPr/>
          <p:nvPr/>
        </p:nvSpPr>
        <p:spPr>
          <a:xfrm>
            <a:off x="12203311" y="2201942"/>
            <a:ext cx="1572935" cy="601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Partnerships &amp; Licensing</a:t>
            </a:r>
            <a:endParaRPr lang="en-US" sz="1450" dirty="0"/>
          </a:p>
        </p:txBody>
      </p:sp>
      <p:sp>
        <p:nvSpPr>
          <p:cNvPr id="11" name="Shape 7"/>
          <p:cNvSpPr/>
          <p:nvPr/>
        </p:nvSpPr>
        <p:spPr>
          <a:xfrm>
            <a:off x="6152436" y="2924413"/>
            <a:ext cx="7811929" cy="204692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6340554" y="3044904"/>
            <a:ext cx="1572935" cy="902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 Acquisition Strategy</a:t>
            </a:r>
            <a:endParaRPr lang="en-US" sz="1450" dirty="0"/>
          </a:p>
        </p:txBody>
      </p:sp>
      <p:sp>
        <p:nvSpPr>
          <p:cNvPr id="13" name="Text 9"/>
          <p:cNvSpPr/>
          <p:nvPr/>
        </p:nvSpPr>
        <p:spPr>
          <a:xfrm>
            <a:off x="8297347" y="3044904"/>
            <a:ext cx="1569125" cy="1805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Digital marketing, influencer partnerships, community building through social media.</a:t>
            </a:r>
            <a:endParaRPr lang="en-US" sz="1450" dirty="0"/>
          </a:p>
        </p:txBody>
      </p:sp>
      <p:sp>
        <p:nvSpPr>
          <p:cNvPr id="14" name="Text 10"/>
          <p:cNvSpPr/>
          <p:nvPr/>
        </p:nvSpPr>
        <p:spPr>
          <a:xfrm>
            <a:off x="10250329" y="3044904"/>
            <a:ext cx="156912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Referral incentives</a:t>
            </a:r>
            <a:endParaRPr lang="en-US" sz="1450" dirty="0"/>
          </a:p>
        </p:txBody>
      </p:sp>
      <p:sp>
        <p:nvSpPr>
          <p:cNvPr id="15" name="Text 11"/>
          <p:cNvSpPr/>
          <p:nvPr/>
        </p:nvSpPr>
        <p:spPr>
          <a:xfrm>
            <a:off x="12203311" y="3044904"/>
            <a:ext cx="157293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16" name="Shape 12"/>
          <p:cNvSpPr/>
          <p:nvPr/>
        </p:nvSpPr>
        <p:spPr>
          <a:xfrm>
            <a:off x="6152436" y="4971336"/>
            <a:ext cx="7811929" cy="204692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6340554" y="5091827"/>
            <a:ext cx="157293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Retention Strategy</a:t>
            </a:r>
            <a:endParaRPr lang="en-US" sz="1450" dirty="0"/>
          </a:p>
        </p:txBody>
      </p:sp>
      <p:sp>
        <p:nvSpPr>
          <p:cNvPr id="18" name="Text 14"/>
          <p:cNvSpPr/>
          <p:nvPr/>
        </p:nvSpPr>
        <p:spPr>
          <a:xfrm>
            <a:off x="8297347" y="5091827"/>
            <a:ext cx="1569125" cy="1805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Engaging user experience, personalized progress tracking, and continuous content updates.</a:t>
            </a:r>
            <a:endParaRPr lang="en-US" sz="1450" dirty="0"/>
          </a:p>
        </p:txBody>
      </p:sp>
      <p:sp>
        <p:nvSpPr>
          <p:cNvPr id="19" name="Text 15"/>
          <p:cNvSpPr/>
          <p:nvPr/>
        </p:nvSpPr>
        <p:spPr>
          <a:xfrm>
            <a:off x="10250329" y="5091827"/>
            <a:ext cx="156912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20" name="Text 16"/>
          <p:cNvSpPr/>
          <p:nvPr/>
        </p:nvSpPr>
        <p:spPr>
          <a:xfrm>
            <a:off x="12203311" y="5091827"/>
            <a:ext cx="157293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347" y="2747367"/>
            <a:ext cx="4883587" cy="273486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43915" y="663893"/>
            <a:ext cx="6028134" cy="753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900"/>
              </a:lnSpc>
              <a:buNone/>
            </a:pPr>
            <a:r>
              <a:rPr lang="en-US" sz="47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Market</a:t>
            </a:r>
            <a:endParaRPr lang="en-US" sz="470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15" y="1778913"/>
            <a:ext cx="1205627" cy="192893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411135" y="2020014"/>
            <a:ext cx="4399359" cy="376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Total Addressable Market (TAM)</a:t>
            </a:r>
            <a:endParaRPr lang="en-US" sz="2350" dirty="0"/>
          </a:p>
        </p:txBody>
      </p:sp>
      <p:sp>
        <p:nvSpPr>
          <p:cNvPr id="7" name="Text 2"/>
          <p:cNvSpPr/>
          <p:nvPr/>
        </p:nvSpPr>
        <p:spPr>
          <a:xfrm>
            <a:off x="2411135" y="2541508"/>
            <a:ext cx="5888950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$25 billion global market for fitness technology and home wellness solutions.</a:t>
            </a:r>
            <a:endParaRPr lang="en-US" sz="18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15" y="3707844"/>
            <a:ext cx="1205627" cy="1928932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411135" y="3948946"/>
            <a:ext cx="4802505" cy="376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Serviceable Available Market (SAM)</a:t>
            </a:r>
            <a:endParaRPr lang="en-US" sz="2350" dirty="0"/>
          </a:p>
        </p:txBody>
      </p:sp>
      <p:sp>
        <p:nvSpPr>
          <p:cNvPr id="10" name="Text 4"/>
          <p:cNvSpPr/>
          <p:nvPr/>
        </p:nvSpPr>
        <p:spPr>
          <a:xfrm>
            <a:off x="2411135" y="4470440"/>
            <a:ext cx="5888950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$10 billion focused on yoga, mindfulness, and at-home fitness enthusiasts.</a:t>
            </a:r>
            <a:endParaRPr lang="en-US" sz="18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915" y="5636776"/>
            <a:ext cx="1205627" cy="1928932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411135" y="5877878"/>
            <a:ext cx="5061585" cy="376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Serviceable Obtainable Market (SOM)</a:t>
            </a:r>
            <a:endParaRPr lang="en-US" sz="2350" dirty="0"/>
          </a:p>
        </p:txBody>
      </p:sp>
      <p:sp>
        <p:nvSpPr>
          <p:cNvPr id="13" name="Text 6"/>
          <p:cNvSpPr/>
          <p:nvPr/>
        </p:nvSpPr>
        <p:spPr>
          <a:xfrm>
            <a:off x="2411135" y="6399371"/>
            <a:ext cx="58889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Targeting $1 billion within the first 3 years.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9518" y="2509718"/>
            <a:ext cx="4815245" cy="321016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39522" y="828318"/>
            <a:ext cx="6711077" cy="838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600"/>
              </a:lnSpc>
              <a:buNone/>
            </a:pPr>
            <a:r>
              <a:rPr lang="en-US" sz="52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Sponsorship Ask</a:t>
            </a:r>
            <a:endParaRPr lang="en-US" sz="5250" dirty="0"/>
          </a:p>
        </p:txBody>
      </p:sp>
      <p:sp>
        <p:nvSpPr>
          <p:cNvPr id="5" name="Shape 1"/>
          <p:cNvSpPr/>
          <p:nvPr/>
        </p:nvSpPr>
        <p:spPr>
          <a:xfrm>
            <a:off x="939522" y="2371844"/>
            <a:ext cx="604004" cy="604004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6" name="Text 2"/>
          <p:cNvSpPr/>
          <p:nvPr/>
        </p:nvSpPr>
        <p:spPr>
          <a:xfrm>
            <a:off x="1155025" y="2472452"/>
            <a:ext cx="172998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3150" dirty="0"/>
          </a:p>
        </p:txBody>
      </p:sp>
      <p:sp>
        <p:nvSpPr>
          <p:cNvPr id="7" name="Text 3"/>
          <p:cNvSpPr/>
          <p:nvPr/>
        </p:nvSpPr>
        <p:spPr>
          <a:xfrm>
            <a:off x="1811893" y="2371844"/>
            <a:ext cx="3355538" cy="419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Investment Request</a:t>
            </a:r>
            <a:endParaRPr lang="en-US" sz="2600" dirty="0"/>
          </a:p>
        </p:txBody>
      </p:sp>
      <p:sp>
        <p:nvSpPr>
          <p:cNvPr id="8" name="Text 4"/>
          <p:cNvSpPr/>
          <p:nvPr/>
        </p:nvSpPr>
        <p:spPr>
          <a:xfrm>
            <a:off x="1811893" y="2952155"/>
            <a:ext cx="6392585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$500,000 for 10% equity.</a:t>
            </a:r>
            <a:endParaRPr lang="en-US" sz="2100" dirty="0"/>
          </a:p>
        </p:txBody>
      </p:sp>
      <p:sp>
        <p:nvSpPr>
          <p:cNvPr id="9" name="Shape 5"/>
          <p:cNvSpPr/>
          <p:nvPr/>
        </p:nvSpPr>
        <p:spPr>
          <a:xfrm>
            <a:off x="939522" y="3952042"/>
            <a:ext cx="604004" cy="604004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10" name="Text 6"/>
          <p:cNvSpPr/>
          <p:nvPr/>
        </p:nvSpPr>
        <p:spPr>
          <a:xfrm>
            <a:off x="1129070" y="4052649"/>
            <a:ext cx="224909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3150" dirty="0"/>
          </a:p>
        </p:txBody>
      </p:sp>
      <p:sp>
        <p:nvSpPr>
          <p:cNvPr id="11" name="Text 7"/>
          <p:cNvSpPr/>
          <p:nvPr/>
        </p:nvSpPr>
        <p:spPr>
          <a:xfrm>
            <a:off x="1811893" y="3952042"/>
            <a:ext cx="3355538" cy="419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What We Need</a:t>
            </a:r>
            <a:endParaRPr lang="en-US" sz="2600" dirty="0"/>
          </a:p>
        </p:txBody>
      </p:sp>
      <p:sp>
        <p:nvSpPr>
          <p:cNvPr id="12" name="Text 8"/>
          <p:cNvSpPr/>
          <p:nvPr/>
        </p:nvSpPr>
        <p:spPr>
          <a:xfrm>
            <a:off x="1811893" y="4532352"/>
            <a:ext cx="6392585" cy="859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Financial backing to accelerate product development and scale rapidly.</a:t>
            </a:r>
            <a:endParaRPr lang="en-US" sz="2100" dirty="0"/>
          </a:p>
        </p:txBody>
      </p:sp>
      <p:sp>
        <p:nvSpPr>
          <p:cNvPr id="13" name="Shape 9"/>
          <p:cNvSpPr/>
          <p:nvPr/>
        </p:nvSpPr>
        <p:spPr>
          <a:xfrm>
            <a:off x="939522" y="5961817"/>
            <a:ext cx="604004" cy="604004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14" name="Text 10"/>
          <p:cNvSpPr/>
          <p:nvPr/>
        </p:nvSpPr>
        <p:spPr>
          <a:xfrm>
            <a:off x="1130379" y="6062424"/>
            <a:ext cx="222171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3150" dirty="0"/>
          </a:p>
        </p:txBody>
      </p:sp>
      <p:sp>
        <p:nvSpPr>
          <p:cNvPr id="15" name="Text 11"/>
          <p:cNvSpPr/>
          <p:nvPr/>
        </p:nvSpPr>
        <p:spPr>
          <a:xfrm>
            <a:off x="1811893" y="5961817"/>
            <a:ext cx="3355538" cy="419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What We Offer</a:t>
            </a:r>
            <a:endParaRPr lang="en-US" sz="2600" dirty="0"/>
          </a:p>
        </p:txBody>
      </p:sp>
      <p:sp>
        <p:nvSpPr>
          <p:cNvPr id="16" name="Text 12"/>
          <p:cNvSpPr/>
          <p:nvPr/>
        </p:nvSpPr>
        <p:spPr>
          <a:xfrm>
            <a:off x="1811893" y="6542127"/>
            <a:ext cx="6392585" cy="859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stake in a high-growth company positioned to disrupt the multi-billion-dollar fitness tech market.</a:t>
            </a:r>
            <a:endParaRPr lang="en-US" sz="2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2024-09-11T15:27:15Z</dcterms:created>
  <dcterms:modified xsi:type="dcterms:W3CDTF">2024-09-11T15:27:15Z</dcterms:modified>
</cp:coreProperties>
</file>